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84" r:id="rId2"/>
    <p:sldId id="285" r:id="rId3"/>
    <p:sldId id="261" r:id="rId4"/>
    <p:sldId id="262" r:id="rId5"/>
    <p:sldId id="263" r:id="rId6"/>
    <p:sldId id="259" r:id="rId7"/>
    <p:sldId id="264" r:id="rId8"/>
    <p:sldId id="275" r:id="rId9"/>
    <p:sldId id="277" r:id="rId10"/>
    <p:sldId id="268" r:id="rId11"/>
    <p:sldId id="278" r:id="rId12"/>
    <p:sldId id="287" r:id="rId13"/>
    <p:sldId id="280" r:id="rId14"/>
    <p:sldId id="288" r:id="rId15"/>
    <p:sldId id="281" r:id="rId16"/>
    <p:sldId id="289" r:id="rId17"/>
    <p:sldId id="282" r:id="rId18"/>
    <p:sldId id="290" r:id="rId19"/>
    <p:sldId id="283" r:id="rId20"/>
    <p:sldId id="291" r:id="rId21"/>
    <p:sldId id="279" r:id="rId22"/>
    <p:sldId id="293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 autoAdjust="0"/>
    <p:restoredTop sz="94660"/>
  </p:normalViewPr>
  <p:slideViewPr>
    <p:cSldViewPr>
      <p:cViewPr>
        <p:scale>
          <a:sx n="82" d="100"/>
          <a:sy n="82" d="100"/>
        </p:scale>
        <p:origin x="-1496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6841-59F8-447D-B597-46E01DBCEA38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A08C-9D0F-48A0-AB95-21B63A7CA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48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715C-0B50-4C1E-B88D-841440559C15}" type="datetimeFigureOut">
              <a:rPr lang="en-GB" smtClean="0"/>
              <a:pPr/>
              <a:t>11/05/15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54382" cy="6507185"/>
          </a:xfrm>
          <a:prstGeom prst="rect">
            <a:avLst/>
          </a:prstGeom>
          <a:solidFill>
            <a:srgbClr val="008000"/>
          </a:solidFill>
        </p:spPr>
      </p:pic>
      <p:sp>
        <p:nvSpPr>
          <p:cNvPr id="3" name="Rectangle 2"/>
          <p:cNvSpPr/>
          <p:nvPr/>
        </p:nvSpPr>
        <p:spPr>
          <a:xfrm>
            <a:off x="179512" y="4653136"/>
            <a:ext cx="2952328" cy="2016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5856" y="188640"/>
            <a:ext cx="2952328" cy="2016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07902" y="188640"/>
            <a:ext cx="2952328" cy="2016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8144" y="4581128"/>
            <a:ext cx="3275856" cy="2088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5856" y="2132856"/>
            <a:ext cx="295232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520" y="260648"/>
            <a:ext cx="3024336" cy="4392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59832" y="4581128"/>
            <a:ext cx="2952328" cy="2088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91672" y="2132856"/>
            <a:ext cx="2952328" cy="2592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8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676456" cy="6453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 algn="ctr">
              <a:buNone/>
            </a:pPr>
            <a:r>
              <a:rPr lang="en-GB" sz="4300" dirty="0" smtClean="0">
                <a:latin typeface="Comic Sans MS" pitchFamily="66" charset="0"/>
              </a:rPr>
              <a:t>Britain is a democracy – this means that the people in Britain vote for the people who make the laws and decide how the country is run. If we didn’t have a democracy, just one person might be able to make all the laws and that would not be fair.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676456" cy="64533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 algn="ctr">
              <a:buNone/>
            </a:pPr>
            <a:endParaRPr lang="en-GB" sz="52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At Moat Farm, the school council represent all your views and share these with the teachers and Miss Stone. Everyone within our school has a voice that is listened to.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You fill in questionnaires to state your opinions on what you like about school, and what you would like to change.</a:t>
            </a:r>
          </a:p>
          <a:p>
            <a:pPr marL="0" indent="0" algn="ctr"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88640"/>
            <a:ext cx="171833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7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-171400"/>
            <a:ext cx="8676456" cy="70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52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In Britain we have a police force who make sure people do not do the wrong thing and break the law – this means that we are safe.</a:t>
            </a:r>
          </a:p>
          <a:p>
            <a:pPr marL="0" indent="0">
              <a:buNone/>
            </a:pPr>
            <a:r>
              <a:rPr lang="en-GB" sz="4000" dirty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    </a:t>
            </a:r>
          </a:p>
          <a:p>
            <a:pPr marL="0" indent="0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387424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-171400"/>
            <a:ext cx="8676456" cy="7029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sz="52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At Moat Farm, you are taught the school rules, and at the beginning of each year as a class, you create class rules.</a:t>
            </a:r>
          </a:p>
          <a:p>
            <a:pPr marL="0" indent="0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Your teachers keep you safe and value all of you. They make sure you understand the reasons behind each of the rules the school has.</a:t>
            </a:r>
          </a:p>
          <a:p>
            <a:pPr marL="0" indent="0">
              <a:buNone/>
            </a:pPr>
            <a:r>
              <a:rPr lang="en-GB" sz="4000" dirty="0"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    </a:t>
            </a:r>
          </a:p>
          <a:p>
            <a:pPr marL="0" indent="0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92" y="260648"/>
            <a:ext cx="1047957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6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marL="0" indent="0" algn="ctr">
              <a:buNone/>
            </a:pPr>
            <a:r>
              <a:rPr lang="en-GB" sz="4800" dirty="0" smtClean="0">
                <a:latin typeface="Comic Sans MS" pitchFamily="66" charset="0"/>
              </a:rPr>
              <a:t>In Britain, as long as we do not break the law, we can live as we choose to and have our own opinions about things.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676456" cy="6453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algn="ctr">
              <a:buNone/>
            </a:pPr>
            <a:r>
              <a:rPr lang="en-GB" sz="3600" dirty="0" smtClean="0">
                <a:latin typeface="Comic Sans MS" pitchFamily="66" charset="0"/>
              </a:rPr>
              <a:t>At Moat Farm, you make your own choices in a safe environment, supported by your teachers.</a:t>
            </a:r>
          </a:p>
          <a:p>
            <a:pPr algn="ctr">
              <a:buNone/>
            </a:pPr>
            <a:r>
              <a:rPr lang="en-GB" sz="3600" dirty="0" smtClean="0">
                <a:latin typeface="Comic Sans MS" pitchFamily="66" charset="0"/>
              </a:rPr>
              <a:t>You are taught about being safe on your computers and have lessons about anti-bullying.</a:t>
            </a:r>
          </a:p>
          <a:p>
            <a:pPr algn="ctr">
              <a:buNone/>
            </a:pPr>
            <a:r>
              <a:rPr lang="en-GB" sz="3600" dirty="0" smtClean="0">
                <a:latin typeface="Comic Sans MS" pitchFamily="66" charset="0"/>
              </a:rPr>
              <a:t>Your teachers and other adults in school help you learn how to manage your emotions.  </a:t>
            </a: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1080120" cy="146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8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We might not always agree with other people, but we try to show respect for their thoughts and feelings.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We can give respect to others and we can expect other people to show us respect.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 algn="ctr">
              <a:buNone/>
            </a:pPr>
            <a:r>
              <a:rPr lang="en-GB" sz="3600" dirty="0" smtClean="0">
                <a:latin typeface="Comic Sans MS" pitchFamily="66" charset="0"/>
              </a:rPr>
              <a:t>At Moat Farm, we have high expectations for your behaviour and we want you all to achieve the best you possible can.</a:t>
            </a:r>
          </a:p>
          <a:p>
            <a:pPr marL="0" indent="0" algn="ctr">
              <a:buNone/>
            </a:pPr>
            <a:endParaRPr lang="en-GB" sz="36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Comic Sans MS" pitchFamily="66" charset="0"/>
              </a:rPr>
              <a:t>P</a:t>
            </a:r>
            <a:r>
              <a:rPr lang="en-GB" sz="3600" dirty="0" smtClean="0">
                <a:latin typeface="Comic Sans MS" pitchFamily="66" charset="0"/>
              </a:rPr>
              <a:t>upils in our school are polite, kind and treat others respectfully.</a:t>
            </a:r>
          </a:p>
          <a:p>
            <a:pPr marL="0" indent="0" algn="ctr">
              <a:buNone/>
            </a:pPr>
            <a:endParaRPr lang="en-GB" sz="36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3600" dirty="0" smtClean="0">
                <a:latin typeface="Comic Sans MS" pitchFamily="66" charset="0"/>
              </a:rPr>
              <a:t>You are all equally valued within our school. </a:t>
            </a: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23604"/>
            <a:ext cx="1296144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2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 smtClean="0">
                <a:latin typeface="Comic Sans MS" pitchFamily="66" charset="0"/>
              </a:rPr>
              <a:t>Tolerance of those of different faiths and beliefs</a:t>
            </a:r>
          </a:p>
          <a:p>
            <a:pPr marL="0" indent="0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In Britain, we accept that other people might have different beliefs to ours and they may believe in different religions.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09" y="270677"/>
            <a:ext cx="8778631" cy="6392124"/>
          </a:xfrm>
          <a:prstGeom prst="rect">
            <a:avLst/>
          </a:prstGeo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9" y="270677"/>
            <a:ext cx="1157177" cy="148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6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400" b="1" dirty="0" smtClean="0">
                <a:latin typeface="Comic Sans MS" pitchFamily="66" charset="0"/>
              </a:rPr>
              <a:t>Tolerance of those of </a:t>
            </a:r>
          </a:p>
          <a:p>
            <a:pPr marL="0" indent="0" algn="ctr">
              <a:buNone/>
            </a:pPr>
            <a:r>
              <a:rPr lang="en-GB" sz="4400" b="1" dirty="0" smtClean="0">
                <a:latin typeface="Comic Sans MS" pitchFamily="66" charset="0"/>
              </a:rPr>
              <a:t>different faiths and beliefs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Moat Farm is a diverse school, that celebrates all our different faiths and cultures.</a:t>
            </a: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We encourage you to share your beliefs and experiences in class.</a:t>
            </a:r>
          </a:p>
          <a:p>
            <a:pPr marL="0" indent="0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latin typeface="Comic Sans MS" pitchFamily="66" charset="0"/>
              </a:rPr>
              <a:t>You learn about, and sometimes even visit the different places of worship within our community.</a:t>
            </a:r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" y="0"/>
            <a:ext cx="103085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British Values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6085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40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pPr marL="0" indent="0" algn="ctr">
              <a:buNone/>
            </a:pPr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509120"/>
            <a:ext cx="8964488" cy="23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Being a British pupil at 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Moat Farm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24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treat everybody equally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understand right from wrong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understand the consequences of our own actions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listen to and respect other people’s opinions and values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try to help other people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know that we are all special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understand and respect the roles of people who may help us</a:t>
            </a:r>
          </a:p>
          <a:p>
            <a:pPr marL="0" indent="0" algn="ctr">
              <a:buNone/>
            </a:pPr>
            <a:r>
              <a:rPr lang="en-GB" sz="2600" b="1" dirty="0" smtClean="0">
                <a:latin typeface="Comic Sans MS" pitchFamily="66" charset="0"/>
              </a:rPr>
              <a:t>We respect the culture and beliefs of others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509120"/>
            <a:ext cx="8964488" cy="23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30703"/>
            <a:ext cx="1651000" cy="1879600"/>
          </a:xfrm>
          <a:prstGeom prst="rect">
            <a:avLst/>
          </a:prstGeom>
        </p:spPr>
      </p:pic>
      <p:pic>
        <p:nvPicPr>
          <p:cNvPr id="8" name="Picture 7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40012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5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10326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3200" dirty="0">
                <a:latin typeface="Comic Sans MS" pitchFamily="66" charset="0"/>
              </a:rPr>
              <a:t>Take a moment to think about how lucky you are to live in Britain, a country that has such strong values. You are also part of a school community that is teaching and supporting </a:t>
            </a:r>
            <a:r>
              <a:rPr lang="en-GB" sz="3200" dirty="0" smtClean="0">
                <a:latin typeface="Comic Sans MS" pitchFamily="66" charset="0"/>
              </a:rPr>
              <a:t>you, </a:t>
            </a:r>
            <a:r>
              <a:rPr lang="en-GB" sz="3200" dirty="0">
                <a:latin typeface="Comic Sans MS" pitchFamily="66" charset="0"/>
              </a:rPr>
              <a:t>in </a:t>
            </a:r>
            <a:r>
              <a:rPr lang="en-GB" sz="3200" dirty="0" smtClean="0">
                <a:latin typeface="Comic Sans MS" pitchFamily="66" charset="0"/>
              </a:rPr>
              <a:t>becoming a </a:t>
            </a:r>
            <a:r>
              <a:rPr lang="en-GB" sz="3200" dirty="0">
                <a:latin typeface="Comic Sans MS" pitchFamily="66" charset="0"/>
              </a:rPr>
              <a:t>valued British citizen.  </a:t>
            </a:r>
          </a:p>
        </p:txBody>
      </p:sp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73404"/>
            <a:ext cx="4824535" cy="3303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3397" b="3397"/>
          <a:stretch>
            <a:fillRect/>
          </a:stretch>
        </p:blipFill>
        <p:spPr>
          <a:xfrm>
            <a:off x="1475656" y="1124744"/>
            <a:ext cx="6466569" cy="432048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Put your hand up if........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have brown hair</a:t>
            </a:r>
          </a:p>
          <a:p>
            <a:r>
              <a:rPr lang="en-GB" dirty="0" smtClean="0">
                <a:latin typeface="Comic Sans MS" pitchFamily="66" charset="0"/>
              </a:rPr>
              <a:t>Wear glasses</a:t>
            </a:r>
          </a:p>
          <a:p>
            <a:r>
              <a:rPr lang="en-GB" dirty="0" smtClean="0">
                <a:latin typeface="Comic Sans MS" pitchFamily="66" charset="0"/>
              </a:rPr>
              <a:t>Have a brother or sister</a:t>
            </a:r>
          </a:p>
          <a:p>
            <a:r>
              <a:rPr lang="en-GB" dirty="0" smtClean="0">
                <a:latin typeface="Comic Sans MS" pitchFamily="66" charset="0"/>
              </a:rPr>
              <a:t>Like football</a:t>
            </a:r>
          </a:p>
          <a:p>
            <a:r>
              <a:rPr lang="en-GB" dirty="0" smtClean="0">
                <a:latin typeface="Comic Sans MS" pitchFamily="66" charset="0"/>
              </a:rPr>
              <a:t>Can speak another language</a:t>
            </a:r>
          </a:p>
          <a:p>
            <a:r>
              <a:rPr lang="en-GB" dirty="0" smtClean="0">
                <a:latin typeface="Comic Sans MS" pitchFamily="66" charset="0"/>
              </a:rPr>
              <a:t>You like swimming in the sea! </a:t>
            </a:r>
          </a:p>
          <a:p>
            <a:r>
              <a:rPr lang="en-GB" dirty="0" smtClean="0">
                <a:latin typeface="Comic Sans MS" pitchFamily="66" charset="0"/>
              </a:rPr>
              <a:t>Born in this country</a:t>
            </a:r>
          </a:p>
          <a:p>
            <a:r>
              <a:rPr lang="en-GB" dirty="0" smtClean="0">
                <a:latin typeface="Comic Sans MS" pitchFamily="66" charset="0"/>
              </a:rPr>
              <a:t>Know what you want to be when you’re older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229600" cy="3672408"/>
          </a:xfrm>
        </p:spPr>
        <p:txBody>
          <a:bodyPr>
            <a:no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All these things help make up your identity </a:t>
            </a:r>
            <a:endParaRPr lang="en-GB" sz="60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7" y="2938092"/>
            <a:ext cx="3442440" cy="31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So what else makes up your personal identity?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05264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Groups or clubs that you belong to - scouts, rugby, choir, Moat Farm community....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interests or talents are – watching films, dance, X Box....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things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hopes are for the future.</a:t>
            </a:r>
          </a:p>
          <a:p>
            <a:r>
              <a:rPr lang="en-GB" sz="3000" b="1" dirty="0" smtClean="0">
                <a:latin typeface="Comic Sans MS" pitchFamily="66" charset="0"/>
              </a:rPr>
              <a:t>Which people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Your religion</a:t>
            </a:r>
          </a:p>
          <a:p>
            <a:r>
              <a:rPr lang="en-GB" sz="3000" b="1" dirty="0" smtClean="0">
                <a:latin typeface="Comic Sans MS" pitchFamily="66" charset="0"/>
              </a:rPr>
              <a:t>The languages that you speak. </a:t>
            </a:r>
            <a:endParaRPr lang="en-GB" sz="3000" b="1" dirty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country you are from.</a:t>
            </a:r>
            <a:endParaRPr lang="en-GB" sz="3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1584176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What you </a:t>
            </a:r>
            <a:r>
              <a:rPr lang="en-GB" sz="4000" b="1" dirty="0" smtClean="0">
                <a:latin typeface="Comic Sans MS" pitchFamily="66" charset="0"/>
              </a:rPr>
              <a:t>value</a:t>
            </a:r>
            <a:r>
              <a:rPr lang="en-GB" sz="4000" dirty="0" smtClean="0">
                <a:latin typeface="Comic Sans MS" pitchFamily="66" charset="0"/>
              </a:rPr>
              <a:t> also makes up part of who you are.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>
              <a:latin typeface="Comic Sans MS" pitchFamily="66" charset="0"/>
            </a:endParaRPr>
          </a:p>
        </p:txBody>
      </p:sp>
      <p:pic>
        <p:nvPicPr>
          <p:cNvPr id="11266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789040"/>
            <a:ext cx="1872208" cy="2478942"/>
          </a:xfrm>
          <a:prstGeom prst="rect">
            <a:avLst/>
          </a:prstGeom>
          <a:noFill/>
        </p:spPr>
      </p:pic>
      <p:pic>
        <p:nvPicPr>
          <p:cNvPr id="7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860032" y="3789040"/>
            <a:ext cx="1872208" cy="2478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1916832"/>
            <a:ext cx="84249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I’m going to show you some words on the board – if you think that thing is important to </a:t>
            </a:r>
            <a:r>
              <a:rPr lang="en-GB" sz="2400" b="1" dirty="0" err="1" smtClean="0">
                <a:latin typeface="Comic Sans MS" pitchFamily="66" charset="0"/>
              </a:rPr>
              <a:t>you,then</a:t>
            </a:r>
            <a:r>
              <a:rPr lang="en-GB" sz="2400" b="1" dirty="0" smtClean="0">
                <a:latin typeface="Comic Sans MS" pitchFamily="66" charset="0"/>
              </a:rPr>
              <a:t> give me a thumbs up – if not, it’s thumbs down.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Honesty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0648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Hard work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Caring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98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Resilience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Laziness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2798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Kindness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2798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Rudeness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Hurtful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798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Ambitious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9"/>
            <a:ext cx="8229600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Comic Sans MS" pitchFamily="66" charset="0"/>
              </a:rPr>
              <a:t>We have talked about personal values, but a country can have values.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05064"/>
            <a:ext cx="8748464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British</a:t>
            </a:r>
            <a:r>
              <a:rPr kumimoji="0" lang="en-GB" sz="6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Values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825</Words>
  <Application>Microsoft Macintosh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Put your hand up if........</vt:lpstr>
      <vt:lpstr>All these things help make up your identity </vt:lpstr>
      <vt:lpstr>So what else makes up your personal identity?</vt:lpstr>
      <vt:lpstr>PowerPoint Presentation</vt:lpstr>
      <vt:lpstr>Honesty</vt:lpstr>
      <vt:lpstr>PowerPoint Presentation</vt:lpstr>
      <vt:lpstr>British values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British Values</vt:lpstr>
      <vt:lpstr>Being a British pupil at  Moat Farm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Ryan Barnett</cp:lastModifiedBy>
  <cp:revision>57</cp:revision>
  <dcterms:created xsi:type="dcterms:W3CDTF">2014-10-13T08:30:34Z</dcterms:created>
  <dcterms:modified xsi:type="dcterms:W3CDTF">2015-05-11T06:43:31Z</dcterms:modified>
</cp:coreProperties>
</file>